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6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public.tableau.com/views/data_analytics_dashboard/FinancialAnalysis?:language=en-US&amp;:sid=&amp;:redirect=auth&amp;publish=yes&amp;showOnboarding=true&amp;:display_count=n&amp;:origin=viz_share_lin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270248"/>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E5CDB2"/>
                </a:solidFill>
                <a:latin typeface="思源宋体-思源宋体-ExtraLight" pitchFamily="34" charset="0"/>
                <a:ea typeface="思源宋体-思源宋体-ExtraLight" pitchFamily="34" charset="-122"/>
                <a:cs typeface="思源宋体-思源宋体-ExtraLight" pitchFamily="34" charset="-120"/>
              </a:rPr>
              <a:t>Financial Dashboard Overview</a:t>
            </a:r>
            <a:endParaRPr lang="en-US" sz="5290" dirty="0"/>
          </a:p>
        </p:txBody>
      </p:sp>
      <p:sp>
        <p:nvSpPr>
          <p:cNvPr id="5" name="Text 1"/>
          <p:cNvSpPr/>
          <p:nvPr/>
        </p:nvSpPr>
        <p:spPr>
          <a:xfrm>
            <a:off x="685800" y="5330952"/>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This presentation focuses on the development of an interactive financial dashboard utilizing Tableau, designed to equip business stakeholders with vital insights into the company's financial performance. By highlighting key performance indicators, the dashboard aims to facilitate informed decision-making and enhance understanding of the company's financial health.</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2834640"/>
            <a:ext cx="8266176" cy="1115568"/>
          </a:xfrm>
          <a:prstGeom prst="rect">
            <a:avLst/>
          </a:prstGeom>
        </p:spPr>
      </p:pic>
      <p:pic>
        <p:nvPicPr>
          <p:cNvPr id="5" name="Image 3" descr="preencoded.png"/>
          <p:cNvPicPr>
            <a:picLocks noChangeAspect="1"/>
          </p:cNvPicPr>
          <p:nvPr/>
        </p:nvPicPr>
        <p:blipFill>
          <a:blip r:embed="rId5"/>
          <a:stretch>
            <a:fillRect/>
          </a:stretch>
        </p:blipFill>
        <p:spPr>
          <a:xfrm>
            <a:off x="5678424" y="4169664"/>
            <a:ext cx="8266176" cy="1115568"/>
          </a:xfrm>
          <a:prstGeom prst="rect">
            <a:avLst/>
          </a:prstGeom>
        </p:spPr>
      </p:pic>
      <p:pic>
        <p:nvPicPr>
          <p:cNvPr id="6" name="Image 4" descr="preencoded.png"/>
          <p:cNvPicPr>
            <a:picLocks noChangeAspect="1"/>
          </p:cNvPicPr>
          <p:nvPr/>
        </p:nvPicPr>
        <p:blipFill>
          <a:blip r:embed="rId5"/>
          <a:stretch>
            <a:fillRect/>
          </a:stretch>
        </p:blipFill>
        <p:spPr>
          <a:xfrm>
            <a:off x="5678424" y="5513832"/>
            <a:ext cx="8266176" cy="1115568"/>
          </a:xfrm>
          <a:prstGeom prst="rect">
            <a:avLst/>
          </a:prstGeom>
        </p:spPr>
      </p:pic>
      <p:pic>
        <p:nvPicPr>
          <p:cNvPr id="7" name="Image 5" descr="preencoded.png"/>
          <p:cNvPicPr>
            <a:picLocks noChangeAspect="1"/>
          </p:cNvPicPr>
          <p:nvPr/>
        </p:nvPicPr>
        <p:blipFill>
          <a:blip r:embed="rId6"/>
          <a:stretch>
            <a:fillRect/>
          </a:stretch>
        </p:blipFill>
        <p:spPr>
          <a:xfrm>
            <a:off x="6455664" y="3026664"/>
            <a:ext cx="7287768" cy="731520"/>
          </a:xfrm>
          <a:prstGeom prst="rect">
            <a:avLst/>
          </a:prstGeom>
        </p:spPr>
      </p:pic>
      <p:pic>
        <p:nvPicPr>
          <p:cNvPr id="8" name="Image 6" descr="preencoded.png"/>
          <p:cNvPicPr>
            <a:picLocks noChangeAspect="1"/>
          </p:cNvPicPr>
          <p:nvPr/>
        </p:nvPicPr>
        <p:blipFill>
          <a:blip r:embed="rId6"/>
          <a:stretch>
            <a:fillRect/>
          </a:stretch>
        </p:blipFill>
        <p:spPr>
          <a:xfrm>
            <a:off x="6455664" y="4370832"/>
            <a:ext cx="7287768" cy="731520"/>
          </a:xfrm>
          <a:prstGeom prst="rect">
            <a:avLst/>
          </a:prstGeom>
        </p:spPr>
      </p:pic>
      <p:pic>
        <p:nvPicPr>
          <p:cNvPr id="9" name="Image 7" descr="preencoded.png"/>
          <p:cNvPicPr>
            <a:picLocks noChangeAspect="1"/>
          </p:cNvPicPr>
          <p:nvPr/>
        </p:nvPicPr>
        <p:blipFill>
          <a:blip r:embed="rId6"/>
          <a:stretch>
            <a:fillRect/>
          </a:stretch>
        </p:blipFill>
        <p:spPr>
          <a:xfrm>
            <a:off x="6455664" y="5705856"/>
            <a:ext cx="7287768" cy="731520"/>
          </a:xfrm>
          <a:prstGeom prst="rect">
            <a:avLst/>
          </a:prstGeom>
        </p:spPr>
      </p:pic>
      <p:pic>
        <p:nvPicPr>
          <p:cNvPr id="10" name="Image 8" descr="preencoded.png"/>
          <p:cNvPicPr>
            <a:picLocks noChangeAspect="1"/>
          </p:cNvPicPr>
          <p:nvPr/>
        </p:nvPicPr>
        <p:blipFill>
          <a:blip r:embed="rId7"/>
          <a:stretch>
            <a:fillRect/>
          </a:stretch>
        </p:blipFill>
        <p:spPr>
          <a:xfrm>
            <a:off x="5852160" y="3017520"/>
            <a:ext cx="420624" cy="420624"/>
          </a:xfrm>
          <a:prstGeom prst="rect">
            <a:avLst/>
          </a:prstGeom>
        </p:spPr>
      </p:pic>
      <p:pic>
        <p:nvPicPr>
          <p:cNvPr id="11" name="Image 9" descr="preencoded.png"/>
          <p:cNvPicPr>
            <a:picLocks noChangeAspect="1"/>
          </p:cNvPicPr>
          <p:nvPr/>
        </p:nvPicPr>
        <p:blipFill>
          <a:blip r:embed="rId7"/>
          <a:stretch>
            <a:fillRect/>
          </a:stretch>
        </p:blipFill>
        <p:spPr>
          <a:xfrm>
            <a:off x="5852160" y="4352544"/>
            <a:ext cx="420624" cy="420624"/>
          </a:xfrm>
          <a:prstGeom prst="rect">
            <a:avLst/>
          </a:prstGeom>
        </p:spPr>
      </p:pic>
      <p:pic>
        <p:nvPicPr>
          <p:cNvPr id="12" name="Image 10" descr="preencoded.png"/>
          <p:cNvPicPr>
            <a:picLocks noChangeAspect="1"/>
          </p:cNvPicPr>
          <p:nvPr/>
        </p:nvPicPr>
        <p:blipFill>
          <a:blip r:embed="rId7"/>
          <a:stretch>
            <a:fillRect/>
          </a:stretch>
        </p:blipFill>
        <p:spPr>
          <a:xfrm>
            <a:off x="5852160" y="5696712"/>
            <a:ext cx="420624" cy="420624"/>
          </a:xfrm>
          <a:prstGeom prst="rect">
            <a:avLst/>
          </a:prstGeom>
        </p:spPr>
      </p:pic>
      <p:sp>
        <p:nvSpPr>
          <p:cNvPr id="13" name="Text 0"/>
          <p:cNvSpPr/>
          <p:nvPr/>
        </p:nvSpPr>
        <p:spPr>
          <a:xfrm>
            <a:off x="5660136" y="1380744"/>
            <a:ext cx="8293608" cy="1225296"/>
          </a:xfrm>
          <a:prstGeom prst="rect">
            <a:avLst/>
          </a:prstGeom>
          <a:noFill/>
          <a:ln/>
        </p:spPr>
        <p:txBody>
          <a:bodyPr wrap="squar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Interactive Financial Dashboard Design</a:t>
            </a:r>
            <a:endParaRPr lang="en-US" sz="3840" dirty="0"/>
          </a:p>
        </p:txBody>
      </p:sp>
      <p:sp>
        <p:nvSpPr>
          <p:cNvPr id="14" name="Text 1"/>
          <p:cNvSpPr/>
          <p:nvPr/>
        </p:nvSpPr>
        <p:spPr>
          <a:xfrm>
            <a:off x="5998464" y="3044952"/>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1920" dirty="0"/>
          </a:p>
        </p:txBody>
      </p:sp>
      <p:sp>
        <p:nvSpPr>
          <p:cNvPr id="15" name="Text 2"/>
          <p:cNvSpPr/>
          <p:nvPr/>
        </p:nvSpPr>
        <p:spPr>
          <a:xfrm>
            <a:off x="6455664" y="3026664"/>
            <a:ext cx="7287768"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Dashboard Objective</a:t>
            </a:r>
            <a:endParaRPr lang="en-US" sz="1920" dirty="0"/>
          </a:p>
        </p:txBody>
      </p:sp>
      <p:sp>
        <p:nvSpPr>
          <p:cNvPr id="16" name="Text 3"/>
          <p:cNvSpPr/>
          <p:nvPr/>
        </p:nvSpPr>
        <p:spPr>
          <a:xfrm>
            <a:off x="6455664" y="3511296"/>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Create an interactive financial dashboard.</a:t>
            </a:r>
            <a:endParaRPr lang="en-US" sz="1530" dirty="0"/>
          </a:p>
        </p:txBody>
      </p:sp>
      <p:sp>
        <p:nvSpPr>
          <p:cNvPr id="17" name="Text 4"/>
          <p:cNvSpPr/>
          <p:nvPr/>
        </p:nvSpPr>
        <p:spPr>
          <a:xfrm>
            <a:off x="5998464" y="438912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1920" dirty="0"/>
          </a:p>
        </p:txBody>
      </p:sp>
      <p:sp>
        <p:nvSpPr>
          <p:cNvPr id="18" name="Text 5"/>
          <p:cNvSpPr/>
          <p:nvPr/>
        </p:nvSpPr>
        <p:spPr>
          <a:xfrm>
            <a:off x="6455664" y="4370832"/>
            <a:ext cx="7287768"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Key Metrics</a:t>
            </a:r>
            <a:endParaRPr lang="en-US" sz="1920" dirty="0"/>
          </a:p>
        </p:txBody>
      </p:sp>
      <p:sp>
        <p:nvSpPr>
          <p:cNvPr id="19" name="Text 6"/>
          <p:cNvSpPr/>
          <p:nvPr/>
        </p:nvSpPr>
        <p:spPr>
          <a:xfrm>
            <a:off x="6455664" y="4846320"/>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Highlight Sales, Profit, and Growth.</a:t>
            </a:r>
            <a:endParaRPr lang="en-US" sz="1530" dirty="0"/>
          </a:p>
        </p:txBody>
      </p:sp>
      <p:sp>
        <p:nvSpPr>
          <p:cNvPr id="20" name="Text 7"/>
          <p:cNvSpPr/>
          <p:nvPr/>
        </p:nvSpPr>
        <p:spPr>
          <a:xfrm>
            <a:off x="5998464" y="5724144"/>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3</a:t>
            </a:r>
            <a:endParaRPr lang="en-US" sz="1920" dirty="0"/>
          </a:p>
        </p:txBody>
      </p:sp>
      <p:sp>
        <p:nvSpPr>
          <p:cNvPr id="21" name="Text 8"/>
          <p:cNvSpPr/>
          <p:nvPr/>
        </p:nvSpPr>
        <p:spPr>
          <a:xfrm>
            <a:off x="6455664" y="5705856"/>
            <a:ext cx="7287768"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Stakeholder Empowerment</a:t>
            </a:r>
            <a:endParaRPr lang="en-US" sz="1920" dirty="0"/>
          </a:p>
        </p:txBody>
      </p:sp>
      <p:sp>
        <p:nvSpPr>
          <p:cNvPr id="22" name="Text 9"/>
          <p:cNvSpPr/>
          <p:nvPr/>
        </p:nvSpPr>
        <p:spPr>
          <a:xfrm>
            <a:off x="6455664" y="6190488"/>
            <a:ext cx="7287768" cy="246888"/>
          </a:xfrm>
          <a:prstGeom prst="rect">
            <a:avLst/>
          </a:prstGeom>
          <a:noFill/>
          <a:ln/>
        </p:spPr>
        <p:txBody>
          <a:bodyPr wrap="non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Facilitate informed decision-making.</a:t>
            </a:r>
            <a:endParaRPr lang="en-US" sz="15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4599432" y="4050792"/>
            <a:ext cx="978408" cy="978408"/>
          </a:xfrm>
          <a:prstGeom prst="rect">
            <a:avLst/>
          </a:prstGeom>
        </p:spPr>
      </p:pic>
      <p:pic>
        <p:nvPicPr>
          <p:cNvPr id="7" name="Image 5" descr="preencoded.png"/>
          <p:cNvPicPr>
            <a:picLocks noChangeAspect="1"/>
          </p:cNvPicPr>
          <p:nvPr/>
        </p:nvPicPr>
        <p:blipFill>
          <a:blip r:embed="rId7"/>
          <a:stretch>
            <a:fillRect/>
          </a:stretch>
        </p:blipFill>
        <p:spPr>
          <a:xfrm>
            <a:off x="7946136" y="2112264"/>
            <a:ext cx="978408" cy="978408"/>
          </a:xfrm>
          <a:prstGeom prst="rect">
            <a:avLst/>
          </a:prstGeom>
        </p:spPr>
      </p:pic>
      <p:pic>
        <p:nvPicPr>
          <p:cNvPr id="8" name="Image 6" descr="preencoded.png"/>
          <p:cNvPicPr>
            <a:picLocks noChangeAspect="1"/>
          </p:cNvPicPr>
          <p:nvPr/>
        </p:nvPicPr>
        <p:blipFill>
          <a:blip r:embed="rId7"/>
          <a:stretch>
            <a:fillRect/>
          </a:stretch>
        </p:blipFill>
        <p:spPr>
          <a:xfrm>
            <a:off x="7946136" y="5980176"/>
            <a:ext cx="978408" cy="978408"/>
          </a:xfrm>
          <a:prstGeom prst="rect">
            <a:avLst/>
          </a:prstGeom>
        </p:spPr>
      </p:pic>
      <p:sp>
        <p:nvSpPr>
          <p:cNvPr id="9"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Tools &amp; Dataset for Financial Analysis</a:t>
            </a:r>
            <a:endParaRPr lang="en-US" sz="3840" dirty="0"/>
          </a:p>
        </p:txBody>
      </p:sp>
      <p:sp>
        <p:nvSpPr>
          <p:cNvPr id="10" name="Text 1"/>
          <p:cNvSpPr/>
          <p:nvPr/>
        </p:nvSpPr>
        <p:spPr>
          <a:xfrm>
            <a:off x="786384" y="4032504"/>
            <a:ext cx="3538728" cy="310896"/>
          </a:xfrm>
          <a:prstGeom prst="rect">
            <a:avLst/>
          </a:prstGeom>
          <a:noFill/>
          <a:ln/>
        </p:spPr>
        <p:txBody>
          <a:bodyPr wrap="none" lIns="0" tIns="0" rIns="0" bIns="0" rtlCol="0" anchor="ctr"/>
          <a:lstStyle/>
          <a:p>
            <a:pPr marL="0" indent="0" algn="r">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Data Visualization Tool</a:t>
            </a:r>
            <a:endParaRPr lang="en-US" sz="1920" dirty="0"/>
          </a:p>
        </p:txBody>
      </p:sp>
      <p:sp>
        <p:nvSpPr>
          <p:cNvPr id="11" name="Text 2"/>
          <p:cNvSpPr/>
          <p:nvPr/>
        </p:nvSpPr>
        <p:spPr>
          <a:xfrm>
            <a:off x="786384" y="4553712"/>
            <a:ext cx="3538728" cy="493776"/>
          </a:xfrm>
          <a:prstGeom prst="rect">
            <a:avLst/>
          </a:prstGeom>
          <a:noFill/>
          <a:ln/>
        </p:spPr>
        <p:txBody>
          <a:bodyPr wrap="square" lIns="0" tIns="0" rIns="0" bIns="0" rtlCol="0" anchor="ctr"/>
          <a:lstStyle/>
          <a:p>
            <a:pPr marL="0" indent="0" algn="r">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Utilize Tableau for interactive and user-friendly visualization.</a:t>
            </a:r>
            <a:endParaRPr lang="en-US" sz="1530" dirty="0"/>
          </a:p>
        </p:txBody>
      </p:sp>
      <p:sp>
        <p:nvSpPr>
          <p:cNvPr id="12" name="Text 3"/>
          <p:cNvSpPr/>
          <p:nvPr/>
        </p:nvSpPr>
        <p:spPr>
          <a:xfrm>
            <a:off x="5020056" y="4352544"/>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1920" dirty="0"/>
          </a:p>
        </p:txBody>
      </p:sp>
      <p:sp>
        <p:nvSpPr>
          <p:cNvPr id="13" name="Text 4"/>
          <p:cNvSpPr/>
          <p:nvPr/>
        </p:nvSpPr>
        <p:spPr>
          <a:xfrm>
            <a:off x="8366760" y="242316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1920" dirty="0"/>
          </a:p>
        </p:txBody>
      </p:sp>
      <p:sp>
        <p:nvSpPr>
          <p:cNvPr id="14" name="Text 5"/>
          <p:cNvSpPr/>
          <p:nvPr/>
        </p:nvSpPr>
        <p:spPr>
          <a:xfrm>
            <a:off x="9930384" y="279806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Source of Dataset</a:t>
            </a:r>
            <a:endParaRPr lang="en-US" sz="1920" dirty="0"/>
          </a:p>
        </p:txBody>
      </p:sp>
      <p:sp>
        <p:nvSpPr>
          <p:cNvPr id="15" name="Text 6"/>
          <p:cNvSpPr/>
          <p:nvPr/>
        </p:nvSpPr>
        <p:spPr>
          <a:xfrm>
            <a:off x="8366760" y="6291072"/>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3</a:t>
            </a:r>
            <a:endParaRPr lang="en-US" sz="1920" dirty="0"/>
          </a:p>
        </p:txBody>
      </p:sp>
      <p:sp>
        <p:nvSpPr>
          <p:cNvPr id="16" name="Text 7"/>
          <p:cNvSpPr/>
          <p:nvPr/>
        </p:nvSpPr>
        <p:spPr>
          <a:xfrm>
            <a:off x="9930384" y="331927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The dataset is from Kaggle's extensive financial collection.</a:t>
            </a:r>
            <a:endParaRPr lang="en-US" sz="1530" dirty="0"/>
          </a:p>
        </p:txBody>
      </p:sp>
      <p:sp>
        <p:nvSpPr>
          <p:cNvPr id="17" name="Text 8"/>
          <p:cNvSpPr/>
          <p:nvPr/>
        </p:nvSpPr>
        <p:spPr>
          <a:xfrm>
            <a:off x="9930384" y="526694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Project Deliverables</a:t>
            </a:r>
            <a:endParaRPr lang="en-US" sz="1920" dirty="0"/>
          </a:p>
        </p:txBody>
      </p:sp>
      <p:sp>
        <p:nvSpPr>
          <p:cNvPr id="18" name="Text 9"/>
          <p:cNvSpPr/>
          <p:nvPr/>
        </p:nvSpPr>
        <p:spPr>
          <a:xfrm>
            <a:off x="9930384" y="5788152"/>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An interactive dashboard and a PowerPoint summary for presentation.</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685800" y="3255264"/>
            <a:ext cx="4050792" cy="1225296"/>
          </a:xfrm>
          <a:prstGeom prst="rect">
            <a:avLst/>
          </a:prstGeom>
        </p:spPr>
      </p:pic>
      <p:pic>
        <p:nvPicPr>
          <p:cNvPr id="5" name="Image 3" descr="preencoded.png"/>
          <p:cNvPicPr>
            <a:picLocks noChangeAspect="1"/>
          </p:cNvPicPr>
          <p:nvPr/>
        </p:nvPicPr>
        <p:blipFill>
          <a:blip r:embed="rId6"/>
          <a:stretch>
            <a:fillRect/>
          </a:stretch>
        </p:blipFill>
        <p:spPr>
          <a:xfrm>
            <a:off x="685800" y="4672584"/>
            <a:ext cx="4050792" cy="1527048"/>
          </a:xfrm>
          <a:prstGeom prst="rect">
            <a:avLst/>
          </a:prstGeom>
        </p:spPr>
      </p:pic>
      <p:pic>
        <p:nvPicPr>
          <p:cNvPr id="6" name="Image 4" descr="preencoded.png"/>
          <p:cNvPicPr>
            <a:picLocks noChangeAspect="1"/>
          </p:cNvPicPr>
          <p:nvPr/>
        </p:nvPicPr>
        <p:blipFill>
          <a:blip r:embed="rId5"/>
          <a:stretch>
            <a:fillRect/>
          </a:stretch>
        </p:blipFill>
        <p:spPr>
          <a:xfrm>
            <a:off x="4928616" y="3255264"/>
            <a:ext cx="4050792" cy="1225296"/>
          </a:xfrm>
          <a:prstGeom prst="rect">
            <a:avLst/>
          </a:prstGeom>
        </p:spPr>
      </p:pic>
      <p:pic>
        <p:nvPicPr>
          <p:cNvPr id="7" name="Image 5" descr="preencoded.png"/>
          <p:cNvPicPr>
            <a:picLocks noChangeAspect="1"/>
          </p:cNvPicPr>
          <p:nvPr/>
        </p:nvPicPr>
        <p:blipFill>
          <a:blip r:embed="rId6"/>
          <a:stretch>
            <a:fillRect/>
          </a:stretch>
        </p:blipFill>
        <p:spPr>
          <a:xfrm>
            <a:off x="4928616" y="4672584"/>
            <a:ext cx="4050792" cy="1527048"/>
          </a:xfrm>
          <a:prstGeom prst="rect">
            <a:avLst/>
          </a:prstGeom>
        </p:spPr>
      </p:pic>
      <p:sp>
        <p:nvSpPr>
          <p:cNvPr id="8" name="Text 0"/>
          <p:cNvSpPr/>
          <p:nvPr/>
        </p:nvSpPr>
        <p:spPr>
          <a:xfrm>
            <a:off x="685800" y="1819656"/>
            <a:ext cx="8293608" cy="1225296"/>
          </a:xfrm>
          <a:prstGeom prst="rect">
            <a:avLst/>
          </a:prstGeom>
          <a:noFill/>
          <a:ln/>
        </p:spPr>
        <p:txBody>
          <a:bodyPr wrap="squar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Dashboard Key Performance Indicators</a:t>
            </a:r>
            <a:endParaRPr lang="en-US" sz="3840" dirty="0"/>
          </a:p>
        </p:txBody>
      </p:sp>
      <p:sp>
        <p:nvSpPr>
          <p:cNvPr id="9" name="Text 1"/>
          <p:cNvSpPr/>
          <p:nvPr/>
        </p:nvSpPr>
        <p:spPr>
          <a:xfrm>
            <a:off x="914400" y="3383280"/>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Bankruptcy Status</a:t>
            </a:r>
            <a:endParaRPr lang="en-US" sz="1920" dirty="0"/>
          </a:p>
        </p:txBody>
      </p:sp>
      <p:sp>
        <p:nvSpPr>
          <p:cNvPr id="10" name="Text 2"/>
          <p:cNvSpPr/>
          <p:nvPr/>
        </p:nvSpPr>
        <p:spPr>
          <a:xfrm>
            <a:off x="914400" y="3867912"/>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Indicates if companies are Safe or Bankrupt.</a:t>
            </a:r>
            <a:endParaRPr lang="en-US" sz="1530" dirty="0"/>
          </a:p>
        </p:txBody>
      </p:sp>
      <p:sp>
        <p:nvSpPr>
          <p:cNvPr id="11" name="Text 3"/>
          <p:cNvSpPr/>
          <p:nvPr/>
        </p:nvSpPr>
        <p:spPr>
          <a:xfrm>
            <a:off x="914400" y="4800600"/>
            <a:ext cx="3602736" cy="612648"/>
          </a:xfrm>
          <a:prstGeom prst="rect">
            <a:avLst/>
          </a:prstGeom>
          <a:noFill/>
          <a:ln/>
        </p:spPr>
        <p:txBody>
          <a:bodyPr wrap="squar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Continuous Net Profit Growth Rate</a:t>
            </a:r>
            <a:endParaRPr lang="en-US" sz="1920" dirty="0"/>
          </a:p>
        </p:txBody>
      </p:sp>
      <p:sp>
        <p:nvSpPr>
          <p:cNvPr id="12" name="Text 4"/>
          <p:cNvSpPr/>
          <p:nvPr/>
        </p:nvSpPr>
        <p:spPr>
          <a:xfrm>
            <a:off x="914400" y="5586984"/>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Showcases sustained growth of net profits over time.</a:t>
            </a:r>
            <a:endParaRPr lang="en-US" sz="1530" dirty="0"/>
          </a:p>
        </p:txBody>
      </p:sp>
      <p:sp>
        <p:nvSpPr>
          <p:cNvPr id="13" name="Text 5"/>
          <p:cNvSpPr/>
          <p:nvPr/>
        </p:nvSpPr>
        <p:spPr>
          <a:xfrm>
            <a:off x="5157216" y="3383280"/>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Operating Profit Rate</a:t>
            </a:r>
            <a:endParaRPr lang="en-US" sz="1920" dirty="0"/>
          </a:p>
        </p:txBody>
      </p:sp>
      <p:sp>
        <p:nvSpPr>
          <p:cNvPr id="14" name="Text 6"/>
          <p:cNvSpPr/>
          <p:nvPr/>
        </p:nvSpPr>
        <p:spPr>
          <a:xfrm>
            <a:off x="5157216" y="3867912"/>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Assesses the efficiency in generating profits from operations.</a:t>
            </a:r>
            <a:endParaRPr lang="en-US" sz="1530" dirty="0"/>
          </a:p>
        </p:txBody>
      </p:sp>
      <p:sp>
        <p:nvSpPr>
          <p:cNvPr id="15" name="Text 7"/>
          <p:cNvSpPr/>
          <p:nvPr/>
        </p:nvSpPr>
        <p:spPr>
          <a:xfrm>
            <a:off x="5157216" y="4800600"/>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Net Value Growth Rate</a:t>
            </a:r>
            <a:endParaRPr lang="en-US" sz="1920" dirty="0"/>
          </a:p>
        </p:txBody>
      </p:sp>
      <p:sp>
        <p:nvSpPr>
          <p:cNvPr id="16" name="Text 8"/>
          <p:cNvSpPr/>
          <p:nvPr/>
        </p:nvSpPr>
        <p:spPr>
          <a:xfrm>
            <a:off x="5157216" y="5285232"/>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Provides insights into the overall increase in company value.</a:t>
            </a:r>
            <a:endParaRPr lang="en-US" sz="1530" dirty="0"/>
          </a:p>
        </p:txBody>
      </p:sp>
      <p:sp>
        <p:nvSpPr>
          <p:cNvPr id="17" name="TextBox 16">
            <a:extLst>
              <a:ext uri="{FF2B5EF4-FFF2-40B4-BE49-F238E27FC236}">
                <a16:creationId xmlns:a16="http://schemas.microsoft.com/office/drawing/2014/main" id="{68969651-5F57-ED7D-9D5F-EF8895F2818E}"/>
              </a:ext>
            </a:extLst>
          </p:cNvPr>
          <p:cNvSpPr txBox="1"/>
          <p:nvPr/>
        </p:nvSpPr>
        <p:spPr>
          <a:xfrm>
            <a:off x="289932" y="6545766"/>
            <a:ext cx="9219161" cy="1200329"/>
          </a:xfrm>
          <a:prstGeom prst="rect">
            <a:avLst/>
          </a:prstGeom>
          <a:noFill/>
        </p:spPr>
        <p:txBody>
          <a:bodyPr wrap="square" rtlCol="0">
            <a:spAutoFit/>
          </a:bodyPr>
          <a:lstStyle/>
          <a:p>
            <a:r>
              <a:rPr lang="en-IN" dirty="0">
                <a:solidFill>
                  <a:srgbClr val="FFFF00"/>
                </a:solidFill>
              </a:rPr>
              <a:t>LINK -</a:t>
            </a:r>
          </a:p>
          <a:p>
            <a:r>
              <a:rPr lang="en-IN" dirty="0">
                <a:solidFill>
                  <a:srgbClr val="00B0F0"/>
                </a:solidFill>
                <a:hlinkClick r:id="rId7"/>
              </a:rPr>
              <a:t>https://public.tableau.com/views/data_analytics_dashboard/FinancialAnalysis?:language=en-US&amp;:sid=&amp;:redirect=auth&amp;publish=yes&amp;showOnboarding=true&amp;:display_count=n&amp;:origin=viz_share_link</a:t>
            </a:r>
            <a:endParaRPr lang="en-IN" dirty="0">
              <a:solidFill>
                <a:srgbClr val="00B0F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pic>
        <p:nvPicPr>
          <p:cNvPr id="4" name="Image 2" descr="preencoded.png"/>
          <p:cNvPicPr>
            <a:picLocks noChangeAspect="1"/>
          </p:cNvPicPr>
          <p:nvPr/>
        </p:nvPicPr>
        <p:blipFill>
          <a:blip r:embed="rId5"/>
          <a:stretch>
            <a:fillRect/>
          </a:stretch>
        </p:blipFill>
        <p:spPr>
          <a:xfrm>
            <a:off x="704088" y="4370832"/>
            <a:ext cx="4270248" cy="2432304"/>
          </a:xfrm>
          <a:prstGeom prst="rect">
            <a:avLst/>
          </a:prstGeom>
        </p:spPr>
      </p:pic>
      <p:pic>
        <p:nvPicPr>
          <p:cNvPr id="5" name="Image 3" descr="preencoded.png"/>
          <p:cNvPicPr>
            <a:picLocks noChangeAspect="1"/>
          </p:cNvPicPr>
          <p:nvPr/>
        </p:nvPicPr>
        <p:blipFill>
          <a:blip r:embed="rId5"/>
          <a:stretch>
            <a:fillRect/>
          </a:stretch>
        </p:blipFill>
        <p:spPr>
          <a:xfrm>
            <a:off x="5184648" y="4370832"/>
            <a:ext cx="4270248" cy="2432304"/>
          </a:xfrm>
          <a:prstGeom prst="rect">
            <a:avLst/>
          </a:prstGeom>
        </p:spPr>
      </p:pic>
      <p:pic>
        <p:nvPicPr>
          <p:cNvPr id="6" name="Image 4" descr="preencoded.png"/>
          <p:cNvPicPr>
            <a:picLocks noChangeAspect="1"/>
          </p:cNvPicPr>
          <p:nvPr/>
        </p:nvPicPr>
        <p:blipFill>
          <a:blip r:embed="rId5"/>
          <a:stretch>
            <a:fillRect/>
          </a:stretch>
        </p:blipFill>
        <p:spPr>
          <a:xfrm>
            <a:off x="9674352" y="4370832"/>
            <a:ext cx="4270248" cy="2432304"/>
          </a:xfrm>
          <a:prstGeom prst="rect">
            <a:avLst/>
          </a:prstGeom>
        </p:spPr>
      </p:pic>
      <p:pic>
        <p:nvPicPr>
          <p:cNvPr id="7" name="Image 5" descr="preencoded.png"/>
          <p:cNvPicPr>
            <a:picLocks noChangeAspect="1"/>
          </p:cNvPicPr>
          <p:nvPr/>
        </p:nvPicPr>
        <p:blipFill>
          <a:blip r:embed="rId6"/>
          <a:stretch>
            <a:fillRect/>
          </a:stretch>
        </p:blipFill>
        <p:spPr>
          <a:xfrm>
            <a:off x="685800" y="4700016"/>
            <a:ext cx="4297680" cy="2112264"/>
          </a:xfrm>
          <a:prstGeom prst="rect">
            <a:avLst/>
          </a:prstGeom>
        </p:spPr>
      </p:pic>
      <p:pic>
        <p:nvPicPr>
          <p:cNvPr id="8" name="Image 6" descr="preencoded.png"/>
          <p:cNvPicPr>
            <a:picLocks noChangeAspect="1"/>
          </p:cNvPicPr>
          <p:nvPr/>
        </p:nvPicPr>
        <p:blipFill>
          <a:blip r:embed="rId6"/>
          <a:stretch>
            <a:fillRect/>
          </a:stretch>
        </p:blipFill>
        <p:spPr>
          <a:xfrm>
            <a:off x="5175504" y="4700016"/>
            <a:ext cx="4297680" cy="2112264"/>
          </a:xfrm>
          <a:prstGeom prst="rect">
            <a:avLst/>
          </a:prstGeom>
        </p:spPr>
      </p:pic>
      <p:pic>
        <p:nvPicPr>
          <p:cNvPr id="9" name="Image 7" descr="preencoded.png"/>
          <p:cNvPicPr>
            <a:picLocks noChangeAspect="1"/>
          </p:cNvPicPr>
          <p:nvPr/>
        </p:nvPicPr>
        <p:blipFill>
          <a:blip r:embed="rId7"/>
          <a:stretch>
            <a:fillRect/>
          </a:stretch>
        </p:blipFill>
        <p:spPr>
          <a:xfrm>
            <a:off x="9656064" y="4700016"/>
            <a:ext cx="4297680" cy="2112264"/>
          </a:xfrm>
          <a:prstGeom prst="rect">
            <a:avLst/>
          </a:prstGeom>
        </p:spPr>
      </p:pic>
      <p:pic>
        <p:nvPicPr>
          <p:cNvPr id="10" name="Image 8" descr="preencoded.png"/>
          <p:cNvPicPr>
            <a:picLocks noChangeAspect="1"/>
          </p:cNvPicPr>
          <p:nvPr/>
        </p:nvPicPr>
        <p:blipFill>
          <a:blip r:embed="rId8"/>
          <a:stretch>
            <a:fillRect/>
          </a:stretch>
        </p:blipFill>
        <p:spPr>
          <a:xfrm>
            <a:off x="685800" y="4599432"/>
            <a:ext cx="4297680" cy="128016"/>
          </a:xfrm>
          <a:prstGeom prst="rect">
            <a:avLst/>
          </a:prstGeom>
        </p:spPr>
      </p:pic>
      <p:pic>
        <p:nvPicPr>
          <p:cNvPr id="11" name="Image 9" descr="preencoded.png"/>
          <p:cNvPicPr>
            <a:picLocks noChangeAspect="1"/>
          </p:cNvPicPr>
          <p:nvPr/>
        </p:nvPicPr>
        <p:blipFill>
          <a:blip r:embed="rId8"/>
          <a:stretch>
            <a:fillRect/>
          </a:stretch>
        </p:blipFill>
        <p:spPr>
          <a:xfrm>
            <a:off x="5175504" y="4599432"/>
            <a:ext cx="4297680" cy="128016"/>
          </a:xfrm>
          <a:prstGeom prst="rect">
            <a:avLst/>
          </a:prstGeom>
        </p:spPr>
      </p:pic>
      <p:pic>
        <p:nvPicPr>
          <p:cNvPr id="12" name="Image 10" descr="preencoded.png"/>
          <p:cNvPicPr>
            <a:picLocks noChangeAspect="1"/>
          </p:cNvPicPr>
          <p:nvPr/>
        </p:nvPicPr>
        <p:blipFill>
          <a:blip r:embed="rId8"/>
          <a:stretch>
            <a:fillRect/>
          </a:stretch>
        </p:blipFill>
        <p:spPr>
          <a:xfrm>
            <a:off x="9656064" y="4599432"/>
            <a:ext cx="4297680" cy="128016"/>
          </a:xfrm>
          <a:prstGeom prst="rect">
            <a:avLst/>
          </a:prstGeom>
        </p:spPr>
      </p:pic>
      <p:pic>
        <p:nvPicPr>
          <p:cNvPr id="13" name="Image 11" descr="preencoded.png"/>
          <p:cNvPicPr>
            <a:picLocks noChangeAspect="1"/>
          </p:cNvPicPr>
          <p:nvPr/>
        </p:nvPicPr>
        <p:blipFill>
          <a:blip r:embed="rId9"/>
          <a:stretch>
            <a:fillRect/>
          </a:stretch>
        </p:blipFill>
        <p:spPr>
          <a:xfrm>
            <a:off x="2542032" y="4370832"/>
            <a:ext cx="585216" cy="585216"/>
          </a:xfrm>
          <a:prstGeom prst="rect">
            <a:avLst/>
          </a:prstGeom>
        </p:spPr>
      </p:pic>
      <p:pic>
        <p:nvPicPr>
          <p:cNvPr id="14" name="Image 12" descr="preencoded.png"/>
          <p:cNvPicPr>
            <a:picLocks noChangeAspect="1"/>
          </p:cNvPicPr>
          <p:nvPr/>
        </p:nvPicPr>
        <p:blipFill>
          <a:blip r:embed="rId9"/>
          <a:stretch>
            <a:fillRect/>
          </a:stretch>
        </p:blipFill>
        <p:spPr>
          <a:xfrm>
            <a:off x="7022592" y="4370832"/>
            <a:ext cx="585216" cy="585216"/>
          </a:xfrm>
          <a:prstGeom prst="rect">
            <a:avLst/>
          </a:prstGeom>
        </p:spPr>
      </p:pic>
      <p:pic>
        <p:nvPicPr>
          <p:cNvPr id="15" name="Image 13" descr="preencoded.png"/>
          <p:cNvPicPr>
            <a:picLocks noChangeAspect="1"/>
          </p:cNvPicPr>
          <p:nvPr/>
        </p:nvPicPr>
        <p:blipFill>
          <a:blip r:embed="rId9"/>
          <a:stretch>
            <a:fillRect/>
          </a:stretch>
        </p:blipFill>
        <p:spPr>
          <a:xfrm>
            <a:off x="11512296" y="4370832"/>
            <a:ext cx="585216" cy="585216"/>
          </a:xfrm>
          <a:prstGeom prst="rect">
            <a:avLst/>
          </a:prstGeom>
        </p:spPr>
      </p:pic>
      <p:sp>
        <p:nvSpPr>
          <p:cNvPr id="16" name="Text 0"/>
          <p:cNvSpPr/>
          <p:nvPr/>
        </p:nvSpPr>
        <p:spPr>
          <a:xfrm>
            <a:off x="685800" y="352958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Charts and Analysis Overview</a:t>
            </a:r>
            <a:endParaRPr lang="en-US" sz="3840" dirty="0"/>
          </a:p>
        </p:txBody>
      </p:sp>
      <p:sp>
        <p:nvSpPr>
          <p:cNvPr id="17" name="Text 1"/>
          <p:cNvSpPr/>
          <p:nvPr/>
        </p:nvSpPr>
        <p:spPr>
          <a:xfrm>
            <a:off x="914400" y="5120640"/>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Bankruptcy Status Chart</a:t>
            </a:r>
            <a:endParaRPr lang="en-US" sz="1920" dirty="0"/>
          </a:p>
        </p:txBody>
      </p:sp>
      <p:sp>
        <p:nvSpPr>
          <p:cNvPr id="18" name="Text 2"/>
          <p:cNvSpPr/>
          <p:nvPr/>
        </p:nvSpPr>
        <p:spPr>
          <a:xfrm>
            <a:off x="2752344" y="4443984"/>
            <a:ext cx="164592"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2300" dirty="0"/>
          </a:p>
        </p:txBody>
      </p:sp>
      <p:sp>
        <p:nvSpPr>
          <p:cNvPr id="19" name="Text 3"/>
          <p:cNvSpPr/>
          <p:nvPr/>
        </p:nvSpPr>
        <p:spPr>
          <a:xfrm>
            <a:off x="914400" y="5596128"/>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Visually differentiate Safe (Green) vs Bankrupt (Red) companies.</a:t>
            </a:r>
            <a:endParaRPr lang="en-US" sz="1530" dirty="0"/>
          </a:p>
        </p:txBody>
      </p:sp>
      <p:sp>
        <p:nvSpPr>
          <p:cNvPr id="20" name="Text 4"/>
          <p:cNvSpPr/>
          <p:nvPr/>
        </p:nvSpPr>
        <p:spPr>
          <a:xfrm>
            <a:off x="5394960" y="5120640"/>
            <a:ext cx="3849624"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Growth Analysis</a:t>
            </a:r>
            <a:endParaRPr lang="en-US" sz="1920" dirty="0"/>
          </a:p>
        </p:txBody>
      </p:sp>
      <p:sp>
        <p:nvSpPr>
          <p:cNvPr id="21" name="Text 5"/>
          <p:cNvSpPr/>
          <p:nvPr/>
        </p:nvSpPr>
        <p:spPr>
          <a:xfrm>
            <a:off x="5394960" y="5596128"/>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Compare Profit Growth against Value Growth, highlighting key trends.</a:t>
            </a:r>
            <a:endParaRPr lang="en-US" sz="1530" dirty="0"/>
          </a:p>
        </p:txBody>
      </p:sp>
      <p:sp>
        <p:nvSpPr>
          <p:cNvPr id="22" name="Text 6"/>
          <p:cNvSpPr/>
          <p:nvPr/>
        </p:nvSpPr>
        <p:spPr>
          <a:xfrm>
            <a:off x="7242048" y="4443984"/>
            <a:ext cx="164592"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2300" dirty="0"/>
          </a:p>
        </p:txBody>
      </p:sp>
      <p:sp>
        <p:nvSpPr>
          <p:cNvPr id="23" name="Text 7"/>
          <p:cNvSpPr/>
          <p:nvPr/>
        </p:nvSpPr>
        <p:spPr>
          <a:xfrm>
            <a:off x="9884664" y="5120640"/>
            <a:ext cx="3849624" cy="612648"/>
          </a:xfrm>
          <a:prstGeom prst="rect">
            <a:avLst/>
          </a:prstGeom>
          <a:noFill/>
          <a:ln/>
        </p:spPr>
        <p:txBody>
          <a:bodyPr wrap="squar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Trend and Continuous Growth KPI</a:t>
            </a:r>
            <a:endParaRPr lang="en-US" sz="1920" dirty="0"/>
          </a:p>
        </p:txBody>
      </p:sp>
      <p:sp>
        <p:nvSpPr>
          <p:cNvPr id="24" name="Text 8"/>
          <p:cNvSpPr/>
          <p:nvPr/>
        </p:nvSpPr>
        <p:spPr>
          <a:xfrm>
            <a:off x="9884664" y="5907024"/>
            <a:ext cx="3849624"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Indicate long-term performance trajectories.</a:t>
            </a:r>
            <a:endParaRPr lang="en-US" sz="1530" dirty="0"/>
          </a:p>
        </p:txBody>
      </p:sp>
      <p:sp>
        <p:nvSpPr>
          <p:cNvPr id="25" name="Text 9"/>
          <p:cNvSpPr/>
          <p:nvPr/>
        </p:nvSpPr>
        <p:spPr>
          <a:xfrm>
            <a:off x="11722608" y="4443984"/>
            <a:ext cx="164592"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宋体-思源宋体-Regular" pitchFamily="34" charset="0"/>
                <a:ea typeface="思源宋体-思源宋体-Regular" pitchFamily="34" charset="-122"/>
                <a:cs typeface="思源宋体-思源宋体-Regular" pitchFamily="34" charset="-120"/>
              </a:rPr>
              <a:t>3</a:t>
            </a: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12848"/>
            <a:ext cx="4645152" cy="4645152"/>
          </a:xfrm>
          <a:prstGeom prst="rect">
            <a:avLst/>
          </a:prstGeom>
        </p:spPr>
      </p:pic>
      <p:sp>
        <p:nvSpPr>
          <p:cNvPr id="7"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Interactivity Features</a:t>
            </a:r>
            <a:endParaRPr lang="en-US" sz="3840" dirty="0"/>
          </a:p>
        </p:txBody>
      </p:sp>
      <p:sp>
        <p:nvSpPr>
          <p:cNvPr id="8" name="Text 1"/>
          <p:cNvSpPr/>
          <p:nvPr/>
        </p:nvSpPr>
        <p:spPr>
          <a:xfrm>
            <a:off x="786384" y="2551176"/>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Data Filters</a:t>
            </a:r>
            <a:endParaRPr lang="en-US" sz="1920" dirty="0"/>
          </a:p>
        </p:txBody>
      </p:sp>
      <p:sp>
        <p:nvSpPr>
          <p:cNvPr id="9" name="Text 2"/>
          <p:cNvSpPr/>
          <p:nvPr/>
        </p:nvSpPr>
        <p:spPr>
          <a:xfrm>
            <a:off x="786384" y="3072384"/>
            <a:ext cx="3922776" cy="978408"/>
          </a:xfrm>
          <a:prstGeom prst="rect">
            <a:avLst/>
          </a:prstGeom>
          <a:noFill/>
          <a:ln/>
        </p:spPr>
        <p:txBody>
          <a:bodyPr wrap="square" lIns="0" tIns="0" rIns="0" bIns="0" rtlCol="0" anchor="ctr"/>
          <a:lstStyle/>
          <a:p>
            <a:pPr marL="0" indent="0" algn="r">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The dashboard will feature filters allowing stakeholders to select data by Bankruptcy Status for more focused analysis.</a:t>
            </a:r>
            <a:endParaRPr lang="en-US" sz="1530" dirty="0"/>
          </a:p>
        </p:txBody>
      </p:sp>
      <p:sp>
        <p:nvSpPr>
          <p:cNvPr id="10" name="Text 3"/>
          <p:cNvSpPr/>
          <p:nvPr/>
        </p:nvSpPr>
        <p:spPr>
          <a:xfrm>
            <a:off x="786384" y="5020056"/>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Intuitive Navigation</a:t>
            </a:r>
            <a:endParaRPr lang="en-US" sz="1920" dirty="0"/>
          </a:p>
        </p:txBody>
      </p:sp>
      <p:sp>
        <p:nvSpPr>
          <p:cNvPr id="11" name="Text 4"/>
          <p:cNvSpPr/>
          <p:nvPr/>
        </p:nvSpPr>
        <p:spPr>
          <a:xfrm>
            <a:off x="786384" y="5541264"/>
            <a:ext cx="3922776" cy="978408"/>
          </a:xfrm>
          <a:prstGeom prst="rect">
            <a:avLst/>
          </a:prstGeom>
          <a:noFill/>
          <a:ln/>
        </p:spPr>
        <p:txBody>
          <a:bodyPr wrap="square" lIns="0" tIns="0" rIns="0" bIns="0" rtlCol="0" anchor="ctr"/>
          <a:lstStyle/>
          <a:p>
            <a:pPr marL="0" indent="0" algn="r">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The dashboard layout will be designed for intuitive navigation, enhancing user experience as stakeholders move through the analysis.</a:t>
            </a:r>
            <a:endParaRPr lang="en-US" sz="1530" dirty="0"/>
          </a:p>
        </p:txBody>
      </p:sp>
      <p:sp>
        <p:nvSpPr>
          <p:cNvPr id="12" name="Text 5"/>
          <p:cNvSpPr/>
          <p:nvPr/>
        </p:nvSpPr>
        <p:spPr>
          <a:xfrm>
            <a:off x="6099048" y="3209544"/>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1920" dirty="0"/>
          </a:p>
        </p:txBody>
      </p:sp>
      <p:sp>
        <p:nvSpPr>
          <p:cNvPr id="13" name="Text 6"/>
          <p:cNvSpPr/>
          <p:nvPr/>
        </p:nvSpPr>
        <p:spPr>
          <a:xfrm>
            <a:off x="6099048" y="5504688"/>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4</a:t>
            </a:r>
            <a:endParaRPr lang="en-US" sz="1920" dirty="0"/>
          </a:p>
        </p:txBody>
      </p:sp>
      <p:sp>
        <p:nvSpPr>
          <p:cNvPr id="14" name="Text 7"/>
          <p:cNvSpPr/>
          <p:nvPr/>
        </p:nvSpPr>
        <p:spPr>
          <a:xfrm>
            <a:off x="8403336" y="3209544"/>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1920" dirty="0"/>
          </a:p>
        </p:txBody>
      </p:sp>
      <p:sp>
        <p:nvSpPr>
          <p:cNvPr id="15" name="Text 8"/>
          <p:cNvSpPr/>
          <p:nvPr/>
        </p:nvSpPr>
        <p:spPr>
          <a:xfrm>
            <a:off x="8403336" y="5504688"/>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3</a:t>
            </a:r>
            <a:endParaRPr lang="en-US" sz="1920" dirty="0"/>
          </a:p>
        </p:txBody>
      </p:sp>
      <p:sp>
        <p:nvSpPr>
          <p:cNvPr id="16" name="Text 9"/>
          <p:cNvSpPr/>
          <p:nvPr/>
        </p:nvSpPr>
        <p:spPr>
          <a:xfrm>
            <a:off x="9930384" y="255117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Consistent Color Theme</a:t>
            </a:r>
            <a:endParaRPr lang="en-US" sz="1920" dirty="0"/>
          </a:p>
        </p:txBody>
      </p:sp>
      <p:sp>
        <p:nvSpPr>
          <p:cNvPr id="17" name="Text 10"/>
          <p:cNvSpPr/>
          <p:nvPr/>
        </p:nvSpPr>
        <p:spPr>
          <a:xfrm>
            <a:off x="9930384" y="3072384"/>
            <a:ext cx="3922776" cy="978408"/>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A consistent color theme will be implemented across the dashboard, with Green denoting positive outcomes and Red indicating risks.</a:t>
            </a:r>
            <a:endParaRPr lang="en-US" sz="1530" dirty="0"/>
          </a:p>
        </p:txBody>
      </p:sp>
      <p:sp>
        <p:nvSpPr>
          <p:cNvPr id="18" name="Text 11"/>
          <p:cNvSpPr/>
          <p:nvPr/>
        </p:nvSpPr>
        <p:spPr>
          <a:xfrm>
            <a:off x="9930384" y="513892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KPI Cards</a:t>
            </a:r>
            <a:endParaRPr lang="en-US" sz="1920" dirty="0"/>
          </a:p>
        </p:txBody>
      </p:sp>
      <p:sp>
        <p:nvSpPr>
          <p:cNvPr id="19" name="Text 12"/>
          <p:cNvSpPr/>
          <p:nvPr/>
        </p:nvSpPr>
        <p:spPr>
          <a:xfrm>
            <a:off x="9930384" y="5669280"/>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KPI Cards will be used to summarize values succinctly, making it easy to grasp essential metrics at a glance.</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1215483"/>
          </a:xfrm>
          <a:prstGeom prst="rect">
            <a:avLst/>
          </a:prstGeom>
        </p:spPr>
      </p:pic>
      <p:pic>
        <p:nvPicPr>
          <p:cNvPr id="4" name="Image 2" descr="preencoded.png"/>
          <p:cNvPicPr>
            <a:picLocks noChangeAspect="1"/>
          </p:cNvPicPr>
          <p:nvPr/>
        </p:nvPicPr>
        <p:blipFill>
          <a:blip r:embed="rId5"/>
          <a:stretch>
            <a:fillRect/>
          </a:stretch>
        </p:blipFill>
        <p:spPr>
          <a:xfrm>
            <a:off x="685800" y="4700016"/>
            <a:ext cx="13267944" cy="1764792"/>
          </a:xfrm>
          <a:prstGeom prst="rect">
            <a:avLst/>
          </a:prstGeom>
        </p:spPr>
      </p:pic>
      <p:pic>
        <p:nvPicPr>
          <p:cNvPr id="5" name="Image 3" descr="preencoded.png"/>
          <p:cNvPicPr>
            <a:picLocks noChangeAspect="1"/>
          </p:cNvPicPr>
          <p:nvPr/>
        </p:nvPicPr>
        <p:blipFill>
          <a:blip r:embed="rId6"/>
          <a:stretch>
            <a:fillRect/>
          </a:stretch>
        </p:blipFill>
        <p:spPr>
          <a:xfrm>
            <a:off x="914400" y="5513832"/>
            <a:ext cx="12819888" cy="731520"/>
          </a:xfrm>
          <a:prstGeom prst="rect">
            <a:avLst/>
          </a:prstGeom>
        </p:spPr>
      </p:pic>
      <p:pic>
        <p:nvPicPr>
          <p:cNvPr id="6" name="Image 4" descr="preencoded.png"/>
          <p:cNvPicPr>
            <a:picLocks noChangeAspect="1"/>
          </p:cNvPicPr>
          <p:nvPr/>
        </p:nvPicPr>
        <p:blipFill>
          <a:blip r:embed="rId7"/>
          <a:stretch>
            <a:fillRect/>
          </a:stretch>
        </p:blipFill>
        <p:spPr>
          <a:xfrm>
            <a:off x="896112" y="4910328"/>
            <a:ext cx="420624" cy="420624"/>
          </a:xfrm>
          <a:prstGeom prst="rect">
            <a:avLst/>
          </a:prstGeom>
        </p:spPr>
      </p:pic>
      <p:sp>
        <p:nvSpPr>
          <p:cNvPr id="7" name="Text 0"/>
          <p:cNvSpPr/>
          <p:nvPr/>
        </p:nvSpPr>
        <p:spPr>
          <a:xfrm>
            <a:off x="579863" y="903250"/>
            <a:ext cx="13373881" cy="1080997"/>
          </a:xfrm>
          <a:prstGeom prst="rect">
            <a:avLst/>
          </a:prstGeom>
          <a:noFill/>
          <a:ln/>
        </p:spPr>
        <p:txBody>
          <a:bodyPr wrap="non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Final Dashboard View</a:t>
            </a:r>
            <a:endParaRPr lang="en-US" sz="3840" dirty="0"/>
          </a:p>
        </p:txBody>
      </p:sp>
      <p:sp>
        <p:nvSpPr>
          <p:cNvPr id="8" name="Text 1"/>
          <p:cNvSpPr/>
          <p:nvPr/>
        </p:nvSpPr>
        <p:spPr>
          <a:xfrm>
            <a:off x="1042416" y="4946904"/>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1920" dirty="0"/>
          </a:p>
        </p:txBody>
      </p:sp>
      <p:sp>
        <p:nvSpPr>
          <p:cNvPr id="9" name="Text 2"/>
          <p:cNvSpPr/>
          <p:nvPr/>
        </p:nvSpPr>
        <p:spPr>
          <a:xfrm>
            <a:off x="914400" y="5513832"/>
            <a:ext cx="12819888"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Insert Screenshot</a:t>
            </a:r>
            <a:endParaRPr lang="en-US" sz="1920" dirty="0"/>
          </a:p>
        </p:txBody>
      </p:sp>
      <p:sp>
        <p:nvSpPr>
          <p:cNvPr id="10" name="Text 3"/>
          <p:cNvSpPr/>
          <p:nvPr/>
        </p:nvSpPr>
        <p:spPr>
          <a:xfrm>
            <a:off x="914400" y="5998464"/>
            <a:ext cx="12819888" cy="246888"/>
          </a:xfrm>
          <a:prstGeom prst="rect">
            <a:avLst/>
          </a:prstGeom>
          <a:noFill/>
          <a:ln/>
        </p:spPr>
        <p:txBody>
          <a:bodyPr wrap="non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Insert screenshot of your Tableau dashboard here</a:t>
            </a:r>
            <a:endParaRPr lang="en-US" sz="1530" dirty="0"/>
          </a:p>
        </p:txBody>
      </p:sp>
      <p:pic>
        <p:nvPicPr>
          <p:cNvPr id="12" name="Picture 11">
            <a:extLst>
              <a:ext uri="{FF2B5EF4-FFF2-40B4-BE49-F238E27FC236}">
                <a16:creationId xmlns:a16="http://schemas.microsoft.com/office/drawing/2014/main" id="{BB015DB8-2FF1-52AF-50BB-42CD9702840E}"/>
              </a:ext>
            </a:extLst>
          </p:cNvPr>
          <p:cNvPicPr>
            <a:picLocks noChangeAspect="1"/>
          </p:cNvPicPr>
          <p:nvPr/>
        </p:nvPicPr>
        <p:blipFill>
          <a:blip r:embed="rId8"/>
          <a:stretch>
            <a:fillRect/>
          </a:stretch>
        </p:blipFill>
        <p:spPr>
          <a:xfrm>
            <a:off x="676656" y="1628078"/>
            <a:ext cx="11779256" cy="66015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685800" y="2276856"/>
            <a:ext cx="8293608" cy="1225296"/>
          </a:xfrm>
          <a:prstGeom prst="rect">
            <a:avLst/>
          </a:prstGeom>
        </p:spPr>
      </p:pic>
      <p:pic>
        <p:nvPicPr>
          <p:cNvPr id="5" name="Image 3" descr="preencoded.png"/>
          <p:cNvPicPr>
            <a:picLocks noChangeAspect="1"/>
          </p:cNvPicPr>
          <p:nvPr/>
        </p:nvPicPr>
        <p:blipFill>
          <a:blip r:embed="rId5"/>
          <a:stretch>
            <a:fillRect/>
          </a:stretch>
        </p:blipFill>
        <p:spPr>
          <a:xfrm>
            <a:off x="685800" y="3694176"/>
            <a:ext cx="8293608" cy="1225296"/>
          </a:xfrm>
          <a:prstGeom prst="rect">
            <a:avLst/>
          </a:prstGeom>
        </p:spPr>
      </p:pic>
      <p:pic>
        <p:nvPicPr>
          <p:cNvPr id="6" name="Image 4" descr="preencoded.png"/>
          <p:cNvPicPr>
            <a:picLocks noChangeAspect="1"/>
          </p:cNvPicPr>
          <p:nvPr/>
        </p:nvPicPr>
        <p:blipFill>
          <a:blip r:embed="rId6"/>
          <a:stretch>
            <a:fillRect/>
          </a:stretch>
        </p:blipFill>
        <p:spPr>
          <a:xfrm>
            <a:off x="685800" y="5111496"/>
            <a:ext cx="8293608" cy="1472184"/>
          </a:xfrm>
          <a:prstGeom prst="rect">
            <a:avLst/>
          </a:prstGeom>
        </p:spPr>
      </p:pic>
      <p:sp>
        <p:nvSpPr>
          <p:cNvPr id="7" name="Text 0"/>
          <p:cNvSpPr/>
          <p:nvPr/>
        </p:nvSpPr>
        <p:spPr>
          <a:xfrm>
            <a:off x="685800" y="1444752"/>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E5CDB2"/>
                </a:solidFill>
                <a:latin typeface="思源宋体-思源宋体-ExtraLight" pitchFamily="34" charset="0"/>
                <a:ea typeface="思源宋体-思源宋体-ExtraLight" pitchFamily="34" charset="-122"/>
                <a:cs typeface="思源宋体-思源宋体-ExtraLight" pitchFamily="34" charset="-120"/>
              </a:rPr>
              <a:t>Outcome / Conclusion</a:t>
            </a:r>
            <a:endParaRPr lang="en-US" sz="3840" dirty="0"/>
          </a:p>
        </p:txBody>
      </p:sp>
      <p:sp>
        <p:nvSpPr>
          <p:cNvPr id="8" name="Text 1"/>
          <p:cNvSpPr/>
          <p:nvPr/>
        </p:nvSpPr>
        <p:spPr>
          <a:xfrm>
            <a:off x="914400" y="240487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Quick Insights</a:t>
            </a:r>
            <a:endParaRPr lang="en-US" sz="1920" dirty="0"/>
          </a:p>
        </p:txBody>
      </p:sp>
      <p:sp>
        <p:nvSpPr>
          <p:cNvPr id="9" name="Text 2"/>
          <p:cNvSpPr/>
          <p:nvPr/>
        </p:nvSpPr>
        <p:spPr>
          <a:xfrm>
            <a:off x="914400" y="2880360"/>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The dashboard will provide stakeholders with quick and comprehensive insights into the company's financial health, facilitating timely decision-making.</a:t>
            </a:r>
            <a:endParaRPr lang="en-US" sz="1530" dirty="0"/>
          </a:p>
        </p:txBody>
      </p:sp>
      <p:sp>
        <p:nvSpPr>
          <p:cNvPr id="10" name="Text 3"/>
          <p:cNvSpPr/>
          <p:nvPr/>
        </p:nvSpPr>
        <p:spPr>
          <a:xfrm>
            <a:off x="914400" y="382219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Strategic Tool</a:t>
            </a:r>
            <a:endParaRPr lang="en-US" sz="1920" dirty="0"/>
          </a:p>
        </p:txBody>
      </p:sp>
      <p:sp>
        <p:nvSpPr>
          <p:cNvPr id="11" name="Text 4"/>
          <p:cNvSpPr/>
          <p:nvPr/>
        </p:nvSpPr>
        <p:spPr>
          <a:xfrm>
            <a:off x="914400" y="4297680"/>
            <a:ext cx="7845552" cy="493776"/>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It serves as a strategic tool to analyze risk and profitability, allowing for better financial management.</a:t>
            </a:r>
            <a:endParaRPr lang="en-US" sz="1530" dirty="0"/>
          </a:p>
        </p:txBody>
      </p:sp>
      <p:sp>
        <p:nvSpPr>
          <p:cNvPr id="12" name="Text 5"/>
          <p:cNvSpPr/>
          <p:nvPr/>
        </p:nvSpPr>
        <p:spPr>
          <a:xfrm>
            <a:off x="914400" y="5239512"/>
            <a:ext cx="7845552" cy="310896"/>
          </a:xfrm>
          <a:prstGeom prst="rect">
            <a:avLst/>
          </a:prstGeom>
          <a:noFill/>
          <a:ln/>
        </p:spPr>
        <p:txBody>
          <a:bodyPr wrap="none" lIns="0" tIns="0" rIns="0" bIns="0" rtlCol="0" anchor="ctr"/>
          <a:lstStyle/>
          <a:p>
            <a:pPr marL="0" indent="0" algn="l">
              <a:lnSpc>
                <a:spcPts val="2400"/>
              </a:lnSpc>
              <a:buNone/>
            </a:pPr>
            <a:r>
              <a:rPr lang="en-US" sz="1920" dirty="0">
                <a:solidFill>
                  <a:srgbClr val="BDA487"/>
                </a:solidFill>
                <a:latin typeface="思源宋体-思源宋体-ExtraLight" pitchFamily="34" charset="0"/>
                <a:ea typeface="思源宋体-思源宋体-ExtraLight" pitchFamily="34" charset="-122"/>
                <a:cs typeface="思源宋体-思源宋体-ExtraLight" pitchFamily="34" charset="-120"/>
              </a:rPr>
              <a:t>Transforming Data</a:t>
            </a:r>
            <a:endParaRPr lang="en-US" sz="1920" dirty="0"/>
          </a:p>
        </p:txBody>
      </p:sp>
      <p:sp>
        <p:nvSpPr>
          <p:cNvPr id="13" name="Text 6"/>
          <p:cNvSpPr/>
          <p:nvPr/>
        </p:nvSpPr>
        <p:spPr>
          <a:xfrm>
            <a:off x="914400" y="5715000"/>
            <a:ext cx="7845552" cy="731520"/>
          </a:xfrm>
          <a:prstGeom prst="rect">
            <a:avLst/>
          </a:prstGeom>
          <a:noFill/>
          <a:ln/>
        </p:spPr>
        <p:txBody>
          <a:bodyPr wrap="square" lIns="0" tIns="0" rIns="0" bIns="0" rtlCol="0" anchor="ctr"/>
          <a:lstStyle/>
          <a:p>
            <a:pPr marL="0" indent="0" algn="l">
              <a:lnSpc>
                <a:spcPts val="1920"/>
              </a:lnSpc>
              <a:buNone/>
            </a:pPr>
            <a:r>
              <a:rPr lang="en-US" sz="1530" dirty="0">
                <a:solidFill>
                  <a:srgbClr val="BDA487"/>
                </a:solidFill>
                <a:latin typeface="思源宋体-思源宋体-Regular" pitchFamily="34" charset="0"/>
                <a:ea typeface="思源宋体-思源宋体-Regular" pitchFamily="34" charset="-122"/>
                <a:cs typeface="思源宋体-思源宋体-Regular" pitchFamily="34" charset="-120"/>
              </a:rPr>
              <a:t>This project demonstrates how Tableau can be leveraged to transform data into actionable business analytics, empowering stakeholders with the information they need.</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1385</TotalTime>
  <Words>466</Words>
  <Application>Microsoft Office PowerPoint</Application>
  <PresentationFormat>Custom</PresentationFormat>
  <Paragraphs>75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思源宋体-思源宋体-ExtraLight</vt:lpstr>
      <vt:lpstr>思源宋体-思源宋体-Regular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Ayush Anand</cp:lastModifiedBy>
  <cp:revision>2</cp:revision>
  <dcterms:created xsi:type="dcterms:W3CDTF">2025-09-29T06:12:50Z</dcterms:created>
  <dcterms:modified xsi:type="dcterms:W3CDTF">2025-09-30T05:20:48Z</dcterms:modified>
</cp:coreProperties>
</file>